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4" r:id="rId27"/>
    <p:sldId id="285" r:id="rId28"/>
    <p:sldId id="286" r:id="rId29"/>
    <p:sldId id="288" r:id="rId30"/>
    <p:sldId id="289" r:id="rId31"/>
    <p:sldId id="290" r:id="rId32"/>
    <p:sldId id="291" r:id="rId33"/>
    <p:sldId id="294" r:id="rId34"/>
    <p:sldId id="296" r:id="rId35"/>
    <p:sldId id="298" r:id="rId36"/>
    <p:sldId id="300" r:id="rId37"/>
    <p:sldId id="293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84FF"/>
    <a:srgbClr val="FFB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22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B74F5-C623-1448-AFEE-F49EB58B53BA}" type="datetimeFigureOut">
              <a:rPr lang="en-US" smtClean="0"/>
              <a:t>6/2/17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A1142-900A-7C45-A019-455B43B05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94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BRING: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Presentation on laptop &amp; USB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Presentation, printed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Books 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 catalog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Printout of working docs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Photos printed out?</a:t>
            </a:r>
            <a:endParaRPr lang="en-US" b="0" dirty="0" smtClean="0">
              <a:effectLst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 cards</a:t>
            </a:r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DF59-010A-4285-83B5-8C59114862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95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A1142-900A-7C45-A019-455B43B050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7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more libraries participate each year, and the more </a:t>
            </a:r>
            <a:r>
              <a:rPr lang="en-US" dirty="0" err="1" smtClean="0"/>
              <a:t>LfO</a:t>
            </a:r>
            <a:r>
              <a:rPr lang="en-US" dirty="0" smtClean="0"/>
              <a:t> info gets out (via OLA Quarterly, conferences, </a:t>
            </a:r>
            <a:r>
              <a:rPr lang="en-US" dirty="0" err="1" smtClean="0"/>
              <a:t>etc</a:t>
            </a:r>
            <a:r>
              <a:rPr lang="en-US" dirty="0" smtClean="0"/>
              <a:t>) the more libraries will learn</a:t>
            </a:r>
            <a:r>
              <a:rPr lang="en-US" baseline="0" dirty="0" smtClean="0"/>
              <a:t> from word of mouth and trusted peers about the FIL and the more it may seem do-able.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DF59-010A-4285-83B5-8C59114862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20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Who’s heard of it?</a:t>
            </a:r>
            <a:endParaRPr lang="en-US" b="0" dirty="0" smtClean="0">
              <a:effectLst/>
            </a:endParaRPr>
          </a:p>
          <a:p>
            <a:r>
              <a:rPr lang="en-US" dirty="0" smtClean="0"/>
              <a:t>Who’s been?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DF59-010A-4285-83B5-8C59114862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93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Christina from</a:t>
            </a:r>
            <a:r>
              <a:rPr lang="en-US" baseline="0" dirty="0" smtClean="0"/>
              <a:t> Beaverton.</a:t>
            </a:r>
          </a:p>
          <a:p>
            <a:r>
              <a:rPr lang="en-US" baseline="0" dirty="0" smtClean="0"/>
              <a:t>Lauren from Tualatin.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DF59-010A-4285-83B5-8C59114862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90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Hotel: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smtClean="0"/>
              <a:t>*6 nights if you share a room with a colleague who is also part of the program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Attendees pay for the remaining airfare, ground transportation, meals, and other incidental costs.</a:t>
            </a:r>
          </a:p>
          <a:p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reference, round-trip PDX to Guadalajara in 2016 and 2017 so far: $350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Taxi from airport: about $10</a:t>
            </a:r>
          </a:p>
          <a:p>
            <a:endParaRPr lang="en-US" b="0" dirty="0" smtClean="0">
              <a:effectLst/>
            </a:endParaRPr>
          </a:p>
          <a:p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DF59-010A-4285-83B5-8C59114862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1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Meeting timeline: FIL; snow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DF59-010A-4285-83B5-8C59114862C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70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Council</a:t>
            </a:r>
            <a:r>
              <a:rPr lang="en-US" baseline="0" dirty="0" smtClean="0"/>
              <a:t> Guinea Pigs will speak soon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DF59-010A-4285-83B5-8C59114862C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46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Council</a:t>
            </a:r>
            <a:r>
              <a:rPr lang="en-US" baseline="0" dirty="0" smtClean="0"/>
              <a:t> Guinea Pigs will speak soon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EDF59-010A-4285-83B5-8C59114862C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46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D52D-8907-C840-9328-8B7D4F479CD6}" type="datetimeFigureOut">
              <a:rPr lang="en-US" smtClean="0"/>
              <a:t>6/2/17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A25B-6E0F-3C4C-8954-C666DDB20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0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D52D-8907-C840-9328-8B7D4F479CD6}" type="datetimeFigureOut">
              <a:rPr lang="en-US" smtClean="0"/>
              <a:t>6/2/17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A25B-6E0F-3C4C-8954-C666DDB20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2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D52D-8907-C840-9328-8B7D4F479CD6}" type="datetimeFigureOut">
              <a:rPr lang="en-US" smtClean="0"/>
              <a:t>6/2/17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A25B-6E0F-3C4C-8954-C666DDB20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40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D52D-8907-C840-9328-8B7D4F479CD6}" type="datetimeFigureOut">
              <a:rPr lang="en-US" smtClean="0"/>
              <a:t>6/2/17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A25B-6E0F-3C4C-8954-C666DDB20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D52D-8907-C840-9328-8B7D4F479CD6}" type="datetimeFigureOut">
              <a:rPr lang="en-US" smtClean="0"/>
              <a:t>6/2/17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A25B-6E0F-3C4C-8954-C666DDB20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26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D52D-8907-C840-9328-8B7D4F479CD6}" type="datetimeFigureOut">
              <a:rPr lang="en-US" smtClean="0"/>
              <a:t>6/2/17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A25B-6E0F-3C4C-8954-C666DDB20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5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D52D-8907-C840-9328-8B7D4F479CD6}" type="datetimeFigureOut">
              <a:rPr lang="en-US" smtClean="0"/>
              <a:t>6/2/17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A25B-6E0F-3C4C-8954-C666DDB20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5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D52D-8907-C840-9328-8B7D4F479CD6}" type="datetimeFigureOut">
              <a:rPr lang="en-US" smtClean="0"/>
              <a:t>6/2/17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A25B-6E0F-3C4C-8954-C666DDB20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3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D52D-8907-C840-9328-8B7D4F479CD6}" type="datetimeFigureOut">
              <a:rPr lang="en-US" smtClean="0"/>
              <a:t>6/2/17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A25B-6E0F-3C4C-8954-C666DDB20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80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D52D-8907-C840-9328-8B7D4F479CD6}" type="datetimeFigureOut">
              <a:rPr lang="en-US" smtClean="0"/>
              <a:t>6/2/17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A25B-6E0F-3C4C-8954-C666DDB20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73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D52D-8907-C840-9328-8B7D4F479CD6}" type="datetimeFigureOut">
              <a:rPr lang="en-US" smtClean="0"/>
              <a:t>6/2/17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A25B-6E0F-3C4C-8954-C666DDB20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0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FD52D-8907-C840-9328-8B7D4F479CD6}" type="datetimeFigureOut">
              <a:rPr lang="en-US" smtClean="0"/>
              <a:t>6/2/17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2A25B-6E0F-3C4C-8954-C666DDB20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0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ala.org/offices/iro/awardsactivities/guadalajarabook" TargetMode="External"/><Relationship Id="rId3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Libros</a:t>
            </a:r>
            <a:r>
              <a:rPr lang="en-US" dirty="0" smtClean="0"/>
              <a:t> for Oregon: Collections Connect Communities</a:t>
            </a:r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/>
            </a:r>
            <a:br>
              <a:rPr lang="en-US" b="0" dirty="0" smtClean="0">
                <a:solidFill>
                  <a:schemeClr val="tx1"/>
                </a:solidFill>
                <a:effectLst/>
              </a:rPr>
            </a:br>
            <a:r>
              <a:rPr lang="en-US" dirty="0">
                <a:solidFill>
                  <a:schemeClr val="tx1"/>
                </a:solidFill>
              </a:rPr>
              <a:t>An LSTA grant to support Spanish-language </a:t>
            </a:r>
            <a:r>
              <a:rPr lang="en-US" dirty="0" smtClean="0">
                <a:solidFill>
                  <a:schemeClr val="tx1"/>
                </a:solidFill>
              </a:rPr>
              <a:t>collection </a:t>
            </a:r>
            <a:r>
              <a:rPr lang="en-US" dirty="0">
                <a:solidFill>
                  <a:schemeClr val="tx1"/>
                </a:solidFill>
              </a:rPr>
              <a:t>development in Oregon libraries</a:t>
            </a:r>
            <a:endParaRPr lang="en-US" b="0" dirty="0" smtClean="0">
              <a:solidFill>
                <a:schemeClr val="tx1"/>
              </a:solidFill>
              <a:effectLst/>
            </a:endParaRPr>
          </a:p>
          <a:p>
            <a:r>
              <a:rPr lang="en-US" b="0" dirty="0" smtClean="0">
                <a:solidFill>
                  <a:schemeClr val="tx1"/>
                </a:solidFill>
                <a:effectLst/>
              </a:rPr>
              <a:t/>
            </a:r>
            <a:br>
              <a:rPr lang="en-US" b="0" dirty="0" smtClean="0">
                <a:solidFill>
                  <a:schemeClr val="tx1"/>
                </a:solidFill>
                <a:effectLst/>
              </a:rPr>
            </a:br>
            <a:r>
              <a:rPr lang="en-US" dirty="0">
                <a:solidFill>
                  <a:schemeClr val="tx1"/>
                </a:solidFill>
              </a:rPr>
              <a:t>Deborah Gitlitz, Outreach Librarian</a:t>
            </a:r>
            <a:endParaRPr lang="en-US" b="0" dirty="0" smtClean="0">
              <a:solidFill>
                <a:schemeClr val="tx1"/>
              </a:solidFill>
              <a:effectLst/>
            </a:endParaRPr>
          </a:p>
          <a:p>
            <a:r>
              <a:rPr lang="en-US" dirty="0">
                <a:solidFill>
                  <a:schemeClr val="tx1"/>
                </a:solidFill>
              </a:rPr>
              <a:t>Wilsonville Library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/>
            </a:r>
            <a:br>
              <a:rPr lang="en-US" b="0" dirty="0" smtClean="0">
                <a:solidFill>
                  <a:schemeClr val="tx1"/>
                </a:solidFill>
                <a:effectLst/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4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FIL: The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3429000" cy="510540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en-US" dirty="0"/>
          </a:p>
          <a:p>
            <a:pPr fontAlgn="base"/>
            <a:r>
              <a:rPr lang="en-US" dirty="0"/>
              <a:t>Massive literary arts festival and cultural event</a:t>
            </a:r>
          </a:p>
          <a:p>
            <a:pPr lvl="1" fontAlgn="base"/>
            <a:r>
              <a:rPr lang="en-US" dirty="0"/>
              <a:t>Music, theater, workshops, performances, art, author talks, lectures</a:t>
            </a:r>
          </a:p>
          <a:p>
            <a:pPr lvl="1" fontAlgn="base"/>
            <a:r>
              <a:rPr lang="en-US" dirty="0"/>
              <a:t>Day and night</a:t>
            </a:r>
          </a:p>
          <a:p>
            <a:pPr lvl="1" fontAlgn="base"/>
            <a:r>
              <a:rPr lang="en-US" dirty="0"/>
              <a:t>FIL </a:t>
            </a:r>
            <a:r>
              <a:rPr lang="en-US" dirty="0" err="1" smtClean="0"/>
              <a:t>Niños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895941"/>
            <a:ext cx="5163432" cy="3872574"/>
          </a:xfrm>
        </p:spPr>
      </p:pic>
      <p:sp>
        <p:nvSpPr>
          <p:cNvPr id="4" name="TextBox 3"/>
          <p:cNvSpPr txBox="1"/>
          <p:nvPr/>
        </p:nvSpPr>
        <p:spPr>
          <a:xfrm>
            <a:off x="4059780" y="5883713"/>
            <a:ext cx="451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These are just some of the events on Tuesday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34477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 over 800,000* visitors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819400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4038600" cy="3028950"/>
          </a:xfrm>
        </p:spPr>
      </p:pic>
      <p:sp>
        <p:nvSpPr>
          <p:cNvPr id="3" name="TextBox 2"/>
          <p:cNvSpPr txBox="1"/>
          <p:nvPr/>
        </p:nvSpPr>
        <p:spPr>
          <a:xfrm>
            <a:off x="762000" y="5994683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/>
              <a:t>“Over 800,821” visitors in 2016</a:t>
            </a:r>
          </a:p>
        </p:txBody>
      </p:sp>
    </p:spTree>
    <p:extLst>
      <p:ext uri="{BB962C8B-B14F-4D97-AF65-F5344CB8AC3E}">
        <p14:creationId xmlns:p14="http://schemas.microsoft.com/office/powerpoint/2010/main" val="3179520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486400"/>
            <a:ext cx="5486400" cy="5667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It’s hard to get things done during the public days!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609600"/>
            <a:ext cx="6701367" cy="5026025"/>
          </a:xfrm>
        </p:spPr>
      </p:pic>
    </p:spTree>
    <p:extLst>
      <p:ext uri="{BB962C8B-B14F-4D97-AF65-F5344CB8AC3E}">
        <p14:creationId xmlns:p14="http://schemas.microsoft.com/office/powerpoint/2010/main" val="2806055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Professional </a:t>
            </a:r>
            <a:r>
              <a:rPr lang="en-US" dirty="0" smtClean="0"/>
              <a:t>Days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4191000"/>
            <a:ext cx="3251200" cy="24384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447800"/>
            <a:ext cx="3733800" cy="1676400"/>
          </a:xfrm>
        </p:spPr>
        <p:txBody>
          <a:bodyPr>
            <a:normAutofit fontScale="62500" lnSpcReduction="20000"/>
          </a:bodyPr>
          <a:lstStyle/>
          <a:p>
            <a:pPr fontAlgn="base"/>
            <a:r>
              <a:rPr lang="en-US" dirty="0" smtClean="0"/>
              <a:t>Monday</a:t>
            </a:r>
            <a:r>
              <a:rPr lang="en-US" dirty="0"/>
              <a:t>, Tuesday, </a:t>
            </a:r>
            <a:r>
              <a:rPr lang="en-US" dirty="0" smtClean="0"/>
              <a:t>&amp; Wednesday</a:t>
            </a:r>
            <a:endParaRPr lang="en-US" dirty="0"/>
          </a:p>
          <a:p>
            <a:pPr fontAlgn="base"/>
            <a:r>
              <a:rPr lang="en-US" dirty="0"/>
              <a:t>Only registered book professionals </a:t>
            </a:r>
          </a:p>
          <a:p>
            <a:pPr fontAlgn="base"/>
            <a:r>
              <a:rPr lang="en-US" dirty="0" err="1" smtClean="0"/>
              <a:t>Looong</a:t>
            </a:r>
            <a:r>
              <a:rPr lang="en-US" dirty="0" smtClean="0"/>
              <a:t> days</a:t>
            </a:r>
          </a:p>
          <a:p>
            <a:pPr fontAlgn="base"/>
            <a:r>
              <a:rPr lang="en-US" dirty="0" smtClean="0"/>
              <a:t>Hydrate</a:t>
            </a:r>
            <a:r>
              <a:rPr lang="en-US" dirty="0"/>
              <a:t> </a:t>
            </a:r>
            <a:r>
              <a:rPr lang="en-US" dirty="0" smtClean="0"/>
              <a:t>&amp; wear </a:t>
            </a:r>
            <a:r>
              <a:rPr lang="en-US" dirty="0"/>
              <a:t>good </a:t>
            </a:r>
            <a:r>
              <a:rPr lang="en-US" dirty="0" smtClean="0"/>
              <a:t>shoes…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67" y="3276600"/>
            <a:ext cx="4165600" cy="312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3774867" cy="283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58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9C1D">
            <a:alpha val="2274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a vendor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1524000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dirty="0" smtClean="0"/>
              <a:t>Purchasing &amp; shipping</a:t>
            </a:r>
          </a:p>
          <a:p>
            <a:pPr fontAlgn="base"/>
            <a:r>
              <a:rPr lang="en-US" dirty="0" smtClean="0"/>
              <a:t>Helpful assistant</a:t>
            </a:r>
            <a:endParaRPr lang="en-US" dirty="0"/>
          </a:p>
          <a:p>
            <a:pPr fontAlgn="base"/>
            <a:r>
              <a:rPr lang="en-US" dirty="0" smtClean="0"/>
              <a:t>Sticky note system</a:t>
            </a:r>
          </a:p>
          <a:p>
            <a:pPr fontAlgn="base"/>
            <a:endParaRPr lang="en-US" dirty="0"/>
          </a:p>
          <a:p>
            <a:pPr marL="0" indent="0" fontAlgn="base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5840" y="2125960"/>
            <a:ext cx="4206081" cy="315456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2004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23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9C1D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(To </a:t>
            </a:r>
            <a:r>
              <a:rPr lang="en-US" sz="3400" dirty="0"/>
              <a:t>be fair, no one can resist the </a:t>
            </a:r>
            <a:r>
              <a:rPr lang="en-US" sz="3400" dirty="0" err="1" smtClean="0"/>
              <a:t>luchadores</a:t>
            </a:r>
            <a:r>
              <a:rPr lang="en-US" sz="3400" dirty="0" smtClean="0"/>
              <a:t>)</a:t>
            </a:r>
            <a:endParaRPr lang="en-US" sz="3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4241800" cy="31813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743200"/>
            <a:ext cx="4267200" cy="3200400"/>
          </a:xfrm>
        </p:spPr>
      </p:pic>
    </p:spTree>
    <p:extLst>
      <p:ext uri="{BB962C8B-B14F-4D97-AF65-F5344CB8AC3E}">
        <p14:creationId xmlns:p14="http://schemas.microsoft.com/office/powerpoint/2010/main" val="3672292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34" y="672830"/>
            <a:ext cx="3657600" cy="274320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90114"/>
            <a:ext cx="3733800" cy="2800350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59860"/>
            <a:ext cx="3692187" cy="27691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2" y="3581400"/>
            <a:ext cx="36830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2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Books </a:t>
            </a:r>
            <a:r>
              <a:rPr lang="en-US" dirty="0" err="1" smtClean="0"/>
              <a:t>books</a:t>
            </a:r>
            <a:r>
              <a:rPr lang="en-US" dirty="0" smtClean="0"/>
              <a:t> </a:t>
            </a:r>
            <a:r>
              <a:rPr lang="en-US" dirty="0" err="1" smtClean="0"/>
              <a:t>books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1306634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>
            <a:alpha val="1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3429000"/>
            <a:ext cx="4041775" cy="3031331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4040188" cy="302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3962400" cy="2971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2286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00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6425" y="685800"/>
            <a:ext cx="3488954" cy="639762"/>
          </a:xfrm>
        </p:spPr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Bebé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un </a:t>
            </a:r>
            <a:r>
              <a:rPr lang="en-US" dirty="0" err="1" smtClean="0"/>
              <a:t>Mamífero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Cero </a:t>
            </a:r>
            <a:r>
              <a:rPr lang="en-US" dirty="0" err="1" smtClean="0"/>
              <a:t>racismo</a:t>
            </a:r>
            <a:r>
              <a:rPr lang="en-US" dirty="0" smtClean="0"/>
              <a:t> y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zanahorias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2237185"/>
            <a:ext cx="4572000" cy="34290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73" y="1921064"/>
            <a:ext cx="4418013" cy="3313510"/>
          </a:xfrm>
        </p:spPr>
      </p:pic>
      <p:sp>
        <p:nvSpPr>
          <p:cNvPr id="11" name="Text Placeholder 4"/>
          <p:cNvSpPr txBox="1">
            <a:spLocks/>
          </p:cNvSpPr>
          <p:nvPr/>
        </p:nvSpPr>
        <p:spPr>
          <a:xfrm>
            <a:off x="4800600" y="5786826"/>
            <a:ext cx="3276600" cy="487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(Zero racism &amp; more carrots)</a:t>
            </a:r>
            <a:endParaRPr lang="en-US" sz="2000" dirty="0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990601" y="5943600"/>
            <a:ext cx="2590800" cy="487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(A Baby is a Mammal)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67487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Background: The </a:t>
            </a:r>
            <a:r>
              <a:rPr lang="en-US" dirty="0" smtClean="0"/>
              <a:t>Conversation(s)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4200" dirty="0"/>
              <a:t>The perennial challenge: </a:t>
            </a:r>
            <a:r>
              <a:rPr lang="en-US" sz="3800" dirty="0" smtClean="0"/>
              <a:t>Acquiring </a:t>
            </a:r>
            <a:r>
              <a:rPr lang="en-US" sz="3800" dirty="0"/>
              <a:t>good books in Spanish for our libraries! </a:t>
            </a:r>
            <a:endParaRPr lang="en-US" sz="3800" dirty="0" smtClean="0"/>
          </a:p>
          <a:p>
            <a:pPr marL="0" indent="0">
              <a:buNone/>
            </a:pPr>
            <a:endParaRPr lang="en-US" sz="3800" b="0" dirty="0" smtClean="0">
              <a:effectLst/>
            </a:endParaRPr>
          </a:p>
          <a:p>
            <a:pPr fontAlgn="base"/>
            <a:r>
              <a:rPr lang="en-US" dirty="0"/>
              <a:t>Materials reflecting and honoring the experiences of people in our service populations</a:t>
            </a:r>
          </a:p>
          <a:p>
            <a:pPr fontAlgn="base"/>
            <a:r>
              <a:rPr lang="en-US" dirty="0"/>
              <a:t>Written originally in Spanish</a:t>
            </a:r>
          </a:p>
          <a:p>
            <a:pPr fontAlgn="base"/>
            <a:r>
              <a:rPr lang="en-US" dirty="0"/>
              <a:t>Formats suitable for libraries</a:t>
            </a:r>
          </a:p>
          <a:p>
            <a:pPr fontAlgn="base"/>
            <a:r>
              <a:rPr lang="en-US" dirty="0"/>
              <a:t>Available for purchase</a:t>
            </a:r>
          </a:p>
          <a:p>
            <a:pPr marL="0" indent="0">
              <a:buNone/>
            </a:pPr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endParaRPr lang="en-US" b="0" dirty="0" smtClean="0">
              <a:effectLst/>
            </a:endParaRPr>
          </a:p>
          <a:p>
            <a:pPr marL="0" indent="0">
              <a:buNone/>
            </a:pPr>
            <a:r>
              <a:rPr lang="en-US" dirty="0" smtClean="0"/>
              <a:t>Fall </a:t>
            </a:r>
            <a:r>
              <a:rPr lang="en-US" dirty="0"/>
              <a:t>of 2015: Oregon library </a:t>
            </a:r>
            <a:r>
              <a:rPr lang="en-US" dirty="0" smtClean="0"/>
              <a:t>listserv </a:t>
            </a:r>
            <a:r>
              <a:rPr lang="en-US" dirty="0"/>
              <a:t>discussion </a:t>
            </a:r>
            <a:endParaRPr lang="en-US" b="0" dirty="0" smtClean="0">
              <a:effectLst/>
            </a:endParaRPr>
          </a:p>
          <a:p>
            <a:pPr fontAlgn="base"/>
            <a:r>
              <a:rPr lang="en-US" dirty="0"/>
              <a:t>Not enough satisfactory resources yet in the US </a:t>
            </a:r>
          </a:p>
          <a:p>
            <a:pPr fontAlgn="base"/>
            <a:r>
              <a:rPr lang="en-US" dirty="0"/>
              <a:t>Challenges of sending staff to the important Guadalajara book fair </a:t>
            </a:r>
          </a:p>
          <a:p>
            <a:pPr lvl="1" fontAlgn="base"/>
            <a:r>
              <a:rPr lang="en-US" dirty="0"/>
              <a:t>biggest Spanish-language book fair in the world</a:t>
            </a:r>
          </a:p>
          <a:p>
            <a:pPr lvl="1" fontAlgn="base"/>
            <a:r>
              <a:rPr lang="en-US" dirty="0"/>
              <a:t>2017 = 31st year </a:t>
            </a:r>
          </a:p>
          <a:p>
            <a:pPr lvl="1" fontAlgn="base"/>
            <a:r>
              <a:rPr lang="en-US" dirty="0"/>
              <a:t>More about this later</a:t>
            </a:r>
          </a:p>
          <a:p>
            <a:pPr marL="0" indent="0">
              <a:buNone/>
            </a:pPr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dirty="0"/>
              <a:t>California library book-buying collaborative? </a:t>
            </a:r>
            <a:endParaRPr lang="en-US" b="0" dirty="0" smtClean="0">
              <a:effectLst/>
            </a:endParaRPr>
          </a:p>
          <a:p>
            <a:pPr fontAlgn="base"/>
            <a:r>
              <a:rPr lang="en-US" dirty="0"/>
              <a:t>Why couldn’t we do that in a way that would benefit all of Oregon</a:t>
            </a:r>
            <a:r>
              <a:rPr lang="en-US" dirty="0" smtClean="0"/>
              <a:t>?</a:t>
            </a:r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178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Hard-to-find early readers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33600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143000"/>
            <a:ext cx="4041775" cy="639762"/>
          </a:xfrm>
        </p:spPr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monstruo</a:t>
            </a:r>
            <a:r>
              <a:rPr lang="en-US" dirty="0" smtClean="0"/>
              <a:t> y la </a:t>
            </a:r>
            <a:r>
              <a:rPr lang="en-US" dirty="0" err="1" smtClean="0"/>
              <a:t>bibliotecaria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905000"/>
            <a:ext cx="3347045" cy="4462727"/>
          </a:xfrm>
        </p:spPr>
      </p:pic>
    </p:spTree>
    <p:extLst>
      <p:ext uri="{BB962C8B-B14F-4D97-AF65-F5344CB8AC3E}">
        <p14:creationId xmlns:p14="http://schemas.microsoft.com/office/powerpoint/2010/main" val="3504636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Fancy Book Stacking is a Thing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chevron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76" y="2714823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67200" y="1295400"/>
            <a:ext cx="1146175" cy="487362"/>
          </a:xfrm>
        </p:spPr>
        <p:txBody>
          <a:bodyPr/>
          <a:lstStyle/>
          <a:p>
            <a:r>
              <a:rPr lang="en-US" dirty="0" smtClean="0"/>
              <a:t>spiral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731169"/>
            <a:ext cx="3889375" cy="291703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419600"/>
            <a:ext cx="25654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54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Surprisingly </a:t>
            </a:r>
            <a:r>
              <a:rPr lang="en-US" dirty="0"/>
              <a:t>Affordable: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ALA-FIL Free Pass Program</a:t>
            </a:r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352800" cy="4876800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dirty="0"/>
              <a:t>A long-standing partnership: since 1999</a:t>
            </a:r>
          </a:p>
          <a:p>
            <a:pPr fontAlgn="base"/>
            <a:r>
              <a:rPr lang="en-US" dirty="0" smtClean="0"/>
              <a:t>3 (or 6) nights at the Hotel Guadalajara Plaza </a:t>
            </a:r>
            <a:r>
              <a:rPr lang="en-US" dirty="0" err="1" smtClean="0"/>
              <a:t>López</a:t>
            </a:r>
            <a:r>
              <a:rPr lang="en-US" dirty="0" smtClean="0"/>
              <a:t> </a:t>
            </a:r>
            <a:r>
              <a:rPr lang="en-US" dirty="0" err="1" smtClean="0"/>
              <a:t>Mateos</a:t>
            </a:r>
            <a:r>
              <a:rPr lang="en-US" dirty="0" smtClean="0"/>
              <a:t> </a:t>
            </a:r>
          </a:p>
          <a:p>
            <a:pPr fontAlgn="base"/>
            <a:r>
              <a:rPr lang="en-US" dirty="0" smtClean="0"/>
              <a:t>3 (or 6) continental breakfasts</a:t>
            </a:r>
          </a:p>
          <a:p>
            <a:pPr fontAlgn="base"/>
            <a:r>
              <a:rPr lang="en-US" dirty="0" smtClean="0"/>
              <a:t>FIL Registration,     courtesy of FIL</a:t>
            </a:r>
          </a:p>
          <a:p>
            <a:pPr fontAlgn="base"/>
            <a:r>
              <a:rPr lang="en-US" dirty="0" smtClean="0"/>
              <a:t>$100 toward the cost of airfare, courtesy of ALA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917565"/>
            <a:ext cx="5156200" cy="3867150"/>
          </a:xfrm>
        </p:spPr>
      </p:pic>
      <p:sp>
        <p:nvSpPr>
          <p:cNvPr id="6" name="TextBox 5"/>
          <p:cNvSpPr txBox="1"/>
          <p:nvPr/>
        </p:nvSpPr>
        <p:spPr>
          <a:xfrm>
            <a:off x="4800600" y="57912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683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1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wait, there’s more!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Also: </a:t>
            </a:r>
            <a:endParaRPr lang="en-US" dirty="0" smtClean="0"/>
          </a:p>
          <a:p>
            <a:pPr marL="0" indent="0">
              <a:buNone/>
            </a:pPr>
            <a:endParaRPr lang="en-US" b="0" dirty="0" smtClean="0">
              <a:effectLst/>
            </a:endParaRPr>
          </a:p>
          <a:p>
            <a:r>
              <a:rPr lang="en-US" dirty="0"/>
              <a:t>FIL offers an additional $100 to the first 100 applicants who submit their airfare confirmation </a:t>
            </a:r>
            <a:r>
              <a:rPr lang="en-US" dirty="0" smtClean="0"/>
              <a:t>by </a:t>
            </a:r>
            <a:r>
              <a:rPr lang="en-US" dirty="0"/>
              <a:t>October </a:t>
            </a:r>
            <a:r>
              <a:rPr lang="en-US" dirty="0" smtClean="0"/>
              <a:t>2</a:t>
            </a:r>
            <a:r>
              <a:rPr lang="en-US" baseline="30000" dirty="0" smtClean="0"/>
              <a:t>nd</a:t>
            </a:r>
          </a:p>
          <a:p>
            <a:endParaRPr lang="en-US" baseline="30000" dirty="0"/>
          </a:p>
          <a:p>
            <a:pPr marL="0" indent="0">
              <a:buNone/>
            </a:pPr>
            <a:r>
              <a:rPr lang="en-US" dirty="0"/>
              <a:t>More info at </a:t>
            </a:r>
            <a:r>
              <a:rPr lang="en-US" dirty="0" smtClean="0"/>
              <a:t>: </a:t>
            </a:r>
            <a:r>
              <a:rPr lang="en-US" u="sng" dirty="0" smtClean="0">
                <a:hlinkClick r:id="rId2"/>
              </a:rPr>
              <a:t>http</a:t>
            </a:r>
            <a:r>
              <a:rPr lang="en-US" u="sng" dirty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www.ala.org/offices/iro/awardsactivities/guadalajarabook</a:t>
            </a:r>
            <a:endParaRPr lang="en-US" u="sng" dirty="0" smtClean="0"/>
          </a:p>
          <a:p>
            <a:endParaRPr lang="en-US" dirty="0" smtClean="0"/>
          </a:p>
          <a:p>
            <a:r>
              <a:rPr lang="en-US" dirty="0" smtClean="0"/>
              <a:t>Occasional free food…</a:t>
            </a:r>
            <a:endParaRPr lang="en-US" b="0" dirty="0" smtClean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81200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836453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 Gala Publisher Dinner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0" dirty="0" smtClean="0"/>
              <a:t>Publisher presentations</a:t>
            </a:r>
            <a:endParaRPr lang="en-US" b="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b="0" dirty="0" smtClean="0"/>
              <a:t>(Mariachis: festive, but  </a:t>
            </a:r>
          </a:p>
          <a:p>
            <a:pPr algn="ctr"/>
            <a:r>
              <a:rPr lang="en-US" b="0" dirty="0" smtClean="0"/>
              <a:t>hamper conversation)</a:t>
            </a:r>
            <a:endParaRPr lang="en-US" b="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4" cy="3031331"/>
          </a:xfrm>
        </p:spPr>
      </p:pic>
    </p:spTree>
    <p:extLst>
      <p:ext uri="{BB962C8B-B14F-4D97-AF65-F5344CB8AC3E}">
        <p14:creationId xmlns:p14="http://schemas.microsoft.com/office/powerpoint/2010/main" val="2545286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Vendor </a:t>
            </a:r>
            <a:r>
              <a:rPr lang="en-US" dirty="0" smtClean="0"/>
              <a:t>Dinner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638"/>
            <a:ext cx="4040188" cy="43735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MCBV at Santo Coyote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8024" y="1854994"/>
            <a:ext cx="4041775" cy="63976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 err="1" smtClean="0"/>
              <a:t>Huichol</a:t>
            </a:r>
            <a:r>
              <a:rPr lang="en-US" dirty="0" smtClean="0"/>
              <a:t> jaguar </a:t>
            </a:r>
          </a:p>
          <a:p>
            <a:pPr algn="ctr"/>
            <a:r>
              <a:rPr lang="en-US" dirty="0" smtClean="0"/>
              <a:t>oversees Dessert Island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247" y="2675335"/>
            <a:ext cx="4264552" cy="319841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07990"/>
            <a:ext cx="3954903" cy="296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>
            <a:alpha val="176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Some afternoons, publishers have parties…</a:t>
            </a:r>
            <a:endParaRPr lang="en-US" sz="3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76400"/>
            <a:ext cx="5097992" cy="382349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7400" y="2362201"/>
            <a:ext cx="28194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…with mariachis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87713" y="13070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party to which I was not invited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9718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0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kidding, though, it’s hard work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09800"/>
            <a:ext cx="2971800" cy="39624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5239808" cy="3929856"/>
          </a:xfrm>
        </p:spPr>
      </p:pic>
    </p:spTree>
    <p:extLst>
      <p:ext uri="{BB962C8B-B14F-4D97-AF65-F5344CB8AC3E}">
        <p14:creationId xmlns:p14="http://schemas.microsoft.com/office/powerpoint/2010/main" val="1187041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50A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Searching, sorting, stacking, unwrapping, calculating, recalculating, walking, walking, walking…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00600" y="2971800"/>
            <a:ext cx="3962400" cy="29718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6400"/>
            <a:ext cx="4673600" cy="3505200"/>
          </a:xfrm>
        </p:spPr>
      </p:pic>
    </p:spTree>
    <p:extLst>
      <p:ext uri="{BB962C8B-B14F-4D97-AF65-F5344CB8AC3E}">
        <p14:creationId xmlns:p14="http://schemas.microsoft.com/office/powerpoint/2010/main" val="2776596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1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 to the grant. So, what’s the plan?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76600"/>
            <a:ext cx="8229600" cy="320040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800" dirty="0" smtClean="0"/>
              <a:t>The Advisory Council</a:t>
            </a:r>
          </a:p>
          <a:p>
            <a:pPr fontAlgn="base"/>
            <a:r>
              <a:rPr lang="en-US" sz="2800" dirty="0" smtClean="0"/>
              <a:t>Diverse </a:t>
            </a:r>
            <a:r>
              <a:rPr lang="en-US" sz="2800" dirty="0"/>
              <a:t>representation: state geographic region, library size, service population of Spanish speakers</a:t>
            </a:r>
          </a:p>
          <a:p>
            <a:pPr fontAlgn="base"/>
            <a:r>
              <a:rPr lang="en-US" sz="2800" dirty="0" smtClean="0"/>
              <a:t>Help figure out all the logistics</a:t>
            </a:r>
          </a:p>
          <a:p>
            <a:pPr fontAlgn="base"/>
            <a:r>
              <a:rPr lang="en-US" sz="2800" dirty="0" smtClean="0"/>
              <a:t>Guinea </a:t>
            </a:r>
            <a:r>
              <a:rPr lang="en-US" sz="2800" dirty="0"/>
              <a:t>pigs: Serve as test subjects this first trial year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19200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65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Applying for the Grant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fontAlgn="base"/>
            <a:r>
              <a:rPr lang="en-US" dirty="0" smtClean="0"/>
              <a:t>Listserv conversation: late </a:t>
            </a:r>
            <a:r>
              <a:rPr lang="en-US" dirty="0"/>
              <a:t>fall </a:t>
            </a:r>
            <a:r>
              <a:rPr lang="en-US" dirty="0" smtClean="0"/>
              <a:t>2015</a:t>
            </a:r>
          </a:p>
          <a:p>
            <a:pPr fontAlgn="base"/>
            <a:endParaRPr lang="en-US" dirty="0"/>
          </a:p>
          <a:p>
            <a:pPr fontAlgn="base"/>
            <a:r>
              <a:rPr lang="en-US" dirty="0" smtClean="0"/>
              <a:t>January 2016: gathered listserv conversation participants</a:t>
            </a:r>
            <a:endParaRPr lang="en-US" dirty="0"/>
          </a:p>
          <a:p>
            <a:pPr lvl="1" fontAlgn="base"/>
            <a:r>
              <a:rPr lang="en-US" dirty="0" smtClean="0"/>
              <a:t>OLA </a:t>
            </a:r>
            <a:r>
              <a:rPr lang="en-US" dirty="0"/>
              <a:t>&amp; REFORMA Oregon members, Katie </a:t>
            </a:r>
            <a:r>
              <a:rPr lang="en-US" dirty="0" smtClean="0"/>
              <a:t>Anderson, et al.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Hustle! </a:t>
            </a:r>
          </a:p>
          <a:p>
            <a:pPr lvl="1" fontAlgn="base"/>
            <a:r>
              <a:rPr lang="en-US" dirty="0" smtClean="0"/>
              <a:t>Letters of support, including from OLA (thanks!), CSD &amp; REFORMA </a:t>
            </a:r>
          </a:p>
          <a:p>
            <a:pPr lvl="1" fontAlgn="base"/>
            <a:r>
              <a:rPr lang="en-US" dirty="0" smtClean="0"/>
              <a:t>LSTA review/feedback </a:t>
            </a:r>
            <a:r>
              <a:rPr lang="en-US" dirty="0"/>
              <a:t>in February</a:t>
            </a:r>
          </a:p>
          <a:p>
            <a:pPr lvl="1" fontAlgn="base"/>
            <a:r>
              <a:rPr lang="en-US" dirty="0"/>
              <a:t>Submitted </a:t>
            </a:r>
            <a:r>
              <a:rPr lang="en-US" dirty="0" smtClean="0"/>
              <a:t>final grant application </a:t>
            </a:r>
            <a:r>
              <a:rPr lang="en-US" dirty="0"/>
              <a:t>in </a:t>
            </a:r>
            <a:r>
              <a:rPr lang="en-US" dirty="0" smtClean="0"/>
              <a:t>April</a:t>
            </a:r>
          </a:p>
          <a:p>
            <a:pPr lvl="1" fontAlgn="base"/>
            <a:r>
              <a:rPr lang="en-US" dirty="0" smtClean="0"/>
              <a:t>Phew!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750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1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Logistics: the Participants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10000" cy="4525963"/>
          </a:xfrm>
        </p:spPr>
        <p:txBody>
          <a:bodyPr>
            <a:normAutofit fontScale="40000" lnSpcReduction="20000"/>
          </a:bodyPr>
          <a:lstStyle/>
          <a:p>
            <a:pPr marL="0" indent="0" fontAlgn="base">
              <a:buNone/>
            </a:pPr>
            <a:r>
              <a:rPr lang="en-US" sz="5900" dirty="0" smtClean="0"/>
              <a:t>10 libraries</a:t>
            </a:r>
          </a:p>
          <a:p>
            <a:pPr lvl="1" fontAlgn="base"/>
            <a:r>
              <a:rPr lang="en-US" sz="5900" dirty="0" smtClean="0"/>
              <a:t>Regional diversity, other diversity</a:t>
            </a:r>
          </a:p>
          <a:p>
            <a:pPr lvl="1" fontAlgn="base"/>
            <a:r>
              <a:rPr lang="en-US" sz="5900" dirty="0" smtClean="0"/>
              <a:t>This first year: five LINCC libraries (LINCC is the fiscal agent) + 5 others</a:t>
            </a:r>
          </a:p>
          <a:p>
            <a:pPr lvl="1" fontAlgn="base"/>
            <a:r>
              <a:rPr lang="en-US" sz="5900" dirty="0" smtClean="0"/>
              <a:t>Trial year: </a:t>
            </a:r>
            <a:r>
              <a:rPr lang="en-US" sz="5900" dirty="0" err="1" smtClean="0"/>
              <a:t>LfO</a:t>
            </a:r>
            <a:r>
              <a:rPr lang="en-US" sz="5900" dirty="0" smtClean="0"/>
              <a:t> Council Members </a:t>
            </a:r>
          </a:p>
          <a:p>
            <a:pPr lvl="1" fontAlgn="base"/>
            <a:r>
              <a:rPr lang="en-US" sz="5900" dirty="0" smtClean="0"/>
              <a:t>Future years: any Oregon public library, selected by committee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53000" y="1828800"/>
            <a:ext cx="35052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       Milton-</a:t>
            </a:r>
            <a:r>
              <a:rPr lang="en-US" sz="2000" dirty="0" err="1"/>
              <a:t>Freewater</a:t>
            </a:r>
            <a:endParaRPr lang="en-US" sz="2000" dirty="0"/>
          </a:p>
          <a:p>
            <a:r>
              <a:rPr lang="en-US" sz="2000" dirty="0"/>
              <a:t>2.       Newport</a:t>
            </a:r>
          </a:p>
          <a:p>
            <a:r>
              <a:rPr lang="en-US" sz="2000" dirty="0"/>
              <a:t>3.       Driftwood</a:t>
            </a:r>
          </a:p>
          <a:p>
            <a:r>
              <a:rPr lang="en-US" sz="2000" dirty="0"/>
              <a:t>4.       Klamath </a:t>
            </a:r>
          </a:p>
          <a:p>
            <a:r>
              <a:rPr lang="en-US" sz="2000" dirty="0"/>
              <a:t>5.       Wilsonville</a:t>
            </a:r>
          </a:p>
          <a:p>
            <a:r>
              <a:rPr lang="en-US" sz="2000" dirty="0"/>
              <a:t>6.       Oregon City </a:t>
            </a:r>
          </a:p>
          <a:p>
            <a:r>
              <a:rPr lang="en-US" sz="2000" dirty="0"/>
              <a:t>7.       </a:t>
            </a:r>
            <a:r>
              <a:rPr lang="en-US" sz="2000" dirty="0" smtClean="0"/>
              <a:t>LINCC #3</a:t>
            </a:r>
            <a:endParaRPr lang="en-US" sz="2000" dirty="0"/>
          </a:p>
          <a:p>
            <a:r>
              <a:rPr lang="en-US" sz="2000" dirty="0"/>
              <a:t>8.       LINCC #4</a:t>
            </a:r>
          </a:p>
          <a:p>
            <a:r>
              <a:rPr lang="en-US" sz="2000" dirty="0"/>
              <a:t>9.       LINCC #5</a:t>
            </a:r>
          </a:p>
          <a:p>
            <a:r>
              <a:rPr lang="en-US" sz="2000" dirty="0"/>
              <a:t>10.     </a:t>
            </a:r>
            <a:r>
              <a:rPr lang="en-US" sz="2000" dirty="0" smtClean="0"/>
              <a:t>Oregon Trail Lib District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460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Logistics: the Participants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fontAlgn="base">
              <a:buNone/>
            </a:pPr>
            <a:r>
              <a:rPr lang="en-US" dirty="0" smtClean="0"/>
              <a:t>Ten libraries annually (depending on the experience this trial year)</a:t>
            </a:r>
          </a:p>
          <a:p>
            <a:pPr marL="0" indent="0" fontAlgn="base">
              <a:buNone/>
            </a:pPr>
            <a:endParaRPr lang="en-US" dirty="0"/>
          </a:p>
          <a:p>
            <a:pPr marL="0" indent="0" fontAlgn="base">
              <a:buNone/>
            </a:pPr>
            <a:r>
              <a:rPr lang="en-US" dirty="0" smtClean="0"/>
              <a:t>Annual application to participate:</a:t>
            </a:r>
            <a:endParaRPr lang="en-US" dirty="0"/>
          </a:p>
          <a:p>
            <a:pPr lvl="1" fontAlgn="base"/>
            <a:r>
              <a:rPr lang="en-US" sz="3300" dirty="0"/>
              <a:t>Library data</a:t>
            </a:r>
          </a:p>
          <a:p>
            <a:pPr lvl="1" fontAlgn="base"/>
            <a:r>
              <a:rPr lang="en-US" sz="3300" dirty="0"/>
              <a:t>Outreach plan</a:t>
            </a:r>
          </a:p>
          <a:p>
            <a:pPr lvl="1" fontAlgn="base"/>
            <a:r>
              <a:rPr lang="en-US" sz="3300" dirty="0"/>
              <a:t>Purchase </a:t>
            </a:r>
            <a:r>
              <a:rPr lang="en-US" sz="3300" dirty="0" smtClean="0"/>
              <a:t>request</a:t>
            </a:r>
          </a:p>
          <a:p>
            <a:pPr lvl="1" fontAlgn="base"/>
            <a:r>
              <a:rPr lang="en-US" sz="3300" dirty="0" smtClean="0"/>
              <a:t>Reports &amp; feedback afterward</a:t>
            </a:r>
            <a:endParaRPr lang="en-US" sz="3300" dirty="0"/>
          </a:p>
          <a:p>
            <a:pPr marL="0" indent="0" fontAlgn="base">
              <a:buNone/>
            </a:pPr>
            <a:endParaRPr lang="en-US" dirty="0" smtClean="0"/>
          </a:p>
          <a:p>
            <a:pPr marL="0" indent="0" fontAlgn="base">
              <a:buNone/>
            </a:pPr>
            <a:r>
              <a:rPr lang="en-US" dirty="0" smtClean="0"/>
              <a:t>Ante</a:t>
            </a:r>
            <a:r>
              <a:rPr lang="en-US" dirty="0"/>
              <a:t>: $200 - toward travel kitty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“Travelers”</a:t>
            </a:r>
            <a:endParaRPr lang="en-US" dirty="0"/>
          </a:p>
          <a:p>
            <a:pPr fontAlgn="base"/>
            <a:r>
              <a:rPr lang="en-US" dirty="0"/>
              <a:t>3 staff </a:t>
            </a:r>
            <a:r>
              <a:rPr lang="en-US" dirty="0" smtClean="0"/>
              <a:t>representatives</a:t>
            </a:r>
          </a:p>
          <a:p>
            <a:pPr fontAlgn="base"/>
            <a:r>
              <a:rPr lang="en-US" dirty="0" smtClean="0"/>
              <a:t>At least one seasoned </a:t>
            </a:r>
            <a:r>
              <a:rPr lang="en-US" dirty="0" err="1" smtClean="0"/>
              <a:t>LfO</a:t>
            </a:r>
            <a:r>
              <a:rPr lang="en-US" dirty="0" smtClean="0"/>
              <a:t> Traveler and one newbie</a:t>
            </a:r>
            <a:endParaRPr lang="en-US" dirty="0"/>
          </a:p>
          <a:p>
            <a:pPr fontAlgn="base"/>
            <a:r>
              <a:rPr lang="en-US" dirty="0"/>
              <a:t>Buy for the 10 </a:t>
            </a:r>
            <a:r>
              <a:rPr lang="en-US" dirty="0" smtClean="0"/>
              <a:t>libraries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245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Next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4378"/>
            <a:ext cx="8229600" cy="480178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FIL 2017</a:t>
            </a:r>
            <a:endParaRPr lang="en-US" dirty="0"/>
          </a:p>
          <a:p>
            <a:r>
              <a:rPr lang="en-US" dirty="0"/>
              <a:t>Test the process, forms, </a:t>
            </a:r>
            <a:r>
              <a:rPr lang="en-US" dirty="0" smtClean="0"/>
              <a:t>&amp; procedures</a:t>
            </a:r>
            <a:endParaRPr lang="en-US" dirty="0"/>
          </a:p>
          <a:p>
            <a:r>
              <a:rPr lang="en-US" dirty="0"/>
              <a:t>Report at OLA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pre/conference </a:t>
            </a:r>
          </a:p>
          <a:p>
            <a:pPr marL="0" indent="0">
              <a:buNone/>
            </a:pPr>
            <a:r>
              <a:rPr lang="en-US" dirty="0" smtClean="0"/>
              <a:t>	next year (2018)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Lay the groundwork </a:t>
            </a:r>
          </a:p>
          <a:p>
            <a:pPr marL="0" indent="0">
              <a:buNone/>
            </a:pPr>
            <a:r>
              <a:rPr lang="en-US" dirty="0" smtClean="0"/>
              <a:t>for the project’s </a:t>
            </a:r>
            <a:r>
              <a:rPr lang="en-US" dirty="0"/>
              <a:t>a</a:t>
            </a:r>
            <a:r>
              <a:rPr lang="en-US" dirty="0" smtClean="0"/>
              <a:t>dministration going forward</a:t>
            </a:r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73" y="2250036"/>
            <a:ext cx="4167823" cy="30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005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8A0">
            <a:alpha val="4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LfO</a:t>
            </a:r>
            <a:r>
              <a:rPr lang="en-US" dirty="0" smtClean="0"/>
              <a:t> administration going forward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fontAlgn="base">
              <a:buNone/>
            </a:pPr>
            <a:r>
              <a:rPr lang="en-US" dirty="0" smtClean="0"/>
              <a:t>OLA: assume </a:t>
            </a:r>
            <a:r>
              <a:rPr lang="en-US" dirty="0" err="1" smtClean="0"/>
              <a:t>Libros</a:t>
            </a:r>
            <a:r>
              <a:rPr lang="en-US" dirty="0" smtClean="0"/>
              <a:t> for Oregon oversight?</a:t>
            </a:r>
          </a:p>
          <a:p>
            <a:pPr marL="0" indent="0" fontAlgn="base">
              <a:buNone/>
            </a:pPr>
            <a:endParaRPr lang="en-US" dirty="0" smtClean="0"/>
          </a:p>
          <a:p>
            <a:pPr fontAlgn="base"/>
            <a:r>
              <a:rPr lang="en-US" dirty="0" err="1" smtClean="0"/>
              <a:t>Eg</a:t>
            </a:r>
            <a:r>
              <a:rPr lang="en-US" dirty="0" smtClean="0"/>
              <a:t>. committee comprising a combination of members of REFORMA, Outreach Roundtable, CSD</a:t>
            </a:r>
            <a:br>
              <a:rPr lang="en-US" dirty="0" smtClean="0"/>
            </a:br>
            <a:endParaRPr lang="en-US" dirty="0" smtClean="0"/>
          </a:p>
          <a:p>
            <a:pPr fontAlgn="base"/>
            <a:r>
              <a:rPr lang="en-US" dirty="0" smtClean="0"/>
              <a:t>REFORMA is willing to provide half the committee membership, say 4 people, and much of the guidance</a:t>
            </a:r>
          </a:p>
          <a:p>
            <a:pPr lvl="1" fontAlgn="base"/>
            <a:r>
              <a:rPr lang="en-US" dirty="0" smtClean="0"/>
              <a:t>I’m a member of REFORMA, and so are several members of the Advisory Council, and we can guide the first year(s) of transition to committee administration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986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would administration entail?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fontAlgn="base">
              <a:buNone/>
            </a:pPr>
            <a:r>
              <a:rPr lang="en-US" dirty="0" smtClean="0"/>
              <a:t>A </a:t>
            </a:r>
            <a:r>
              <a:rPr lang="en-US" dirty="0" err="1" smtClean="0"/>
              <a:t>Libros</a:t>
            </a:r>
            <a:r>
              <a:rPr lang="en-US" dirty="0" smtClean="0"/>
              <a:t> for Oregon committee would:</a:t>
            </a:r>
          </a:p>
          <a:p>
            <a:pPr marL="0" indent="0" fontAlgn="base">
              <a:buNone/>
            </a:pPr>
            <a:endParaRPr lang="en-US" sz="1600" dirty="0"/>
          </a:p>
          <a:p>
            <a:pPr fontAlgn="base"/>
            <a:r>
              <a:rPr lang="en-US" dirty="0" smtClean="0"/>
              <a:t>Solicit and review annual applications and select participants</a:t>
            </a:r>
          </a:p>
          <a:p>
            <a:pPr lvl="1" fontAlgn="base"/>
            <a:r>
              <a:rPr lang="en-US" dirty="0"/>
              <a:t>a</a:t>
            </a:r>
            <a:r>
              <a:rPr lang="en-US" dirty="0" smtClean="0"/>
              <a:t>nd select the three Travelers annually</a:t>
            </a:r>
          </a:p>
          <a:p>
            <a:pPr fontAlgn="base"/>
            <a:r>
              <a:rPr lang="en-US" dirty="0" smtClean="0"/>
              <a:t>Support participants in meeting outreach requirements</a:t>
            </a:r>
          </a:p>
          <a:p>
            <a:pPr lvl="1" fontAlgn="base"/>
            <a:r>
              <a:rPr lang="en-US" dirty="0" smtClean="0"/>
              <a:t> outreach plans and activities, outcome-based reports</a:t>
            </a:r>
          </a:p>
          <a:p>
            <a:pPr fontAlgn="base"/>
            <a:r>
              <a:rPr lang="en-US" dirty="0" smtClean="0"/>
              <a:t>Collect, disburse and oversee funds </a:t>
            </a:r>
          </a:p>
          <a:p>
            <a:pPr lvl="1" fontAlgn="base"/>
            <a:r>
              <a:rPr lang="en-US" dirty="0" smtClean="0"/>
              <a:t>$200 from each of 10 participating libraries annually, forming a kitty that pays for the three Travelers to travel to the FIL (any overage to be banked)</a:t>
            </a:r>
          </a:p>
          <a:p>
            <a:pPr fontAlgn="base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3613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would administration entail?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fontAlgn="base">
              <a:buNone/>
            </a:pPr>
            <a:r>
              <a:rPr lang="en-US" dirty="0" smtClean="0"/>
              <a:t>A </a:t>
            </a:r>
            <a:r>
              <a:rPr lang="en-US" dirty="0" err="1" smtClean="0"/>
              <a:t>Libros</a:t>
            </a:r>
            <a:r>
              <a:rPr lang="en-US" dirty="0" smtClean="0"/>
              <a:t> for Oregon committee would also:</a:t>
            </a:r>
          </a:p>
          <a:p>
            <a:pPr marL="0" indent="0" fontAlgn="base">
              <a:buNone/>
            </a:pPr>
            <a:endParaRPr lang="en-US" dirty="0"/>
          </a:p>
          <a:p>
            <a:pPr fontAlgn="base"/>
            <a:r>
              <a:rPr lang="en-US" dirty="0" smtClean="0"/>
              <a:t>Maintain the external </a:t>
            </a:r>
            <a:r>
              <a:rPr lang="en-US" dirty="0" err="1" smtClean="0"/>
              <a:t>LfO</a:t>
            </a:r>
            <a:r>
              <a:rPr lang="en-US" dirty="0" smtClean="0"/>
              <a:t> website</a:t>
            </a:r>
          </a:p>
          <a:p>
            <a:pPr lvl="1" fontAlgn="base"/>
            <a:r>
              <a:rPr lang="en-US" dirty="0" smtClean="0"/>
              <a:t>And keep the library community aware of the website and </a:t>
            </a:r>
            <a:r>
              <a:rPr lang="en-US" dirty="0" err="1" smtClean="0"/>
              <a:t>LfO</a:t>
            </a:r>
            <a:r>
              <a:rPr lang="en-US" dirty="0" smtClean="0"/>
              <a:t> in general</a:t>
            </a:r>
          </a:p>
          <a:p>
            <a:pPr fontAlgn="base"/>
            <a:r>
              <a:rPr lang="en-US" dirty="0" smtClean="0"/>
              <a:t>Publish the annual FIL selection/purchase list (on the </a:t>
            </a:r>
            <a:r>
              <a:rPr lang="en-US" dirty="0" err="1" smtClean="0"/>
              <a:t>LfO</a:t>
            </a:r>
            <a:r>
              <a:rPr lang="en-US" dirty="0" smtClean="0"/>
              <a:t> website)</a:t>
            </a:r>
          </a:p>
          <a:p>
            <a:pPr lvl="1" fontAlgn="base"/>
            <a:r>
              <a:rPr lang="en-US" dirty="0" smtClean="0"/>
              <a:t>Possibly recruit, train and work with an MLIS grad student to annotate the list for US availability</a:t>
            </a:r>
          </a:p>
          <a:p>
            <a:pPr fontAlgn="base"/>
            <a:r>
              <a:rPr lang="en-US" dirty="0" smtClean="0"/>
              <a:t>Serve as contact point with the vendor/s (or devise another system)</a:t>
            </a:r>
            <a:endParaRPr lang="en-US" dirty="0"/>
          </a:p>
          <a:p>
            <a:pPr fontAlgn="base"/>
            <a:r>
              <a:rPr lang="en-US" dirty="0" smtClean="0"/>
              <a:t>Solicit and publish (on the website) participants’ feedback/outreach reports/stories</a:t>
            </a:r>
          </a:p>
          <a:p>
            <a:pPr fontAlgn="base"/>
            <a:r>
              <a:rPr lang="en-US" dirty="0" smtClean="0"/>
              <a:t>Possibly coordinate </a:t>
            </a:r>
            <a:r>
              <a:rPr lang="en-US" dirty="0" err="1" smtClean="0"/>
              <a:t>LfO</a:t>
            </a:r>
            <a:r>
              <a:rPr lang="en-US" dirty="0" smtClean="0"/>
              <a:t> presentations in professional </a:t>
            </a:r>
            <a:r>
              <a:rPr lang="en-US" dirty="0" err="1" smtClean="0"/>
              <a:t>fora</a:t>
            </a:r>
            <a:endParaRPr lang="en-US" dirty="0" smtClean="0"/>
          </a:p>
          <a:p>
            <a:pPr fontAlgn="base"/>
            <a:r>
              <a:rPr lang="en-US" dirty="0" smtClean="0"/>
              <a:t>Generally be clearinghouse for all </a:t>
            </a:r>
            <a:r>
              <a:rPr lang="en-US" dirty="0" err="1" smtClean="0"/>
              <a:t>LfO</a:t>
            </a:r>
            <a:r>
              <a:rPr lang="en-US" dirty="0" smtClean="0"/>
              <a:t> questions &amp; wrangling</a:t>
            </a:r>
          </a:p>
        </p:txBody>
      </p:sp>
    </p:spTree>
    <p:extLst>
      <p:ext uri="{BB962C8B-B14F-4D97-AF65-F5344CB8AC3E}">
        <p14:creationId xmlns:p14="http://schemas.microsoft.com/office/powerpoint/2010/main" val="2928108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84FF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would administration entail?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fontAlgn="base">
              <a:buNone/>
            </a:pPr>
            <a:r>
              <a:rPr lang="en-US" dirty="0" smtClean="0"/>
              <a:t>Makeup of a </a:t>
            </a:r>
            <a:r>
              <a:rPr lang="en-US" dirty="0" err="1" smtClean="0"/>
              <a:t>Libros</a:t>
            </a:r>
            <a:r>
              <a:rPr lang="en-US" dirty="0" smtClean="0"/>
              <a:t> for Oregon committee:</a:t>
            </a:r>
          </a:p>
          <a:p>
            <a:pPr marL="0" indent="0" fontAlgn="base">
              <a:buNone/>
            </a:pPr>
            <a:endParaRPr lang="en-US" sz="2000" dirty="0"/>
          </a:p>
          <a:p>
            <a:pPr fontAlgn="base"/>
            <a:r>
              <a:rPr lang="en-US" dirty="0" smtClean="0"/>
              <a:t>8 members</a:t>
            </a:r>
          </a:p>
          <a:p>
            <a:pPr lvl="1" fontAlgn="base"/>
            <a:r>
              <a:rPr lang="en-US" dirty="0" smtClean="0"/>
              <a:t>4 from REFORMA; others perhaps from CSD, Outreach, or at-large members</a:t>
            </a:r>
            <a:endParaRPr lang="en-US" dirty="0"/>
          </a:p>
          <a:p>
            <a:pPr fontAlgn="base"/>
            <a:r>
              <a:rPr lang="en-US" dirty="0" smtClean="0"/>
              <a:t>Both two-year and one-year terms</a:t>
            </a:r>
          </a:p>
          <a:p>
            <a:pPr lvl="1" fontAlgn="base"/>
            <a:r>
              <a:rPr lang="en-US" dirty="0" smtClean="0"/>
              <a:t>To support both continuity and the chance for many people to participate/learn</a:t>
            </a:r>
          </a:p>
          <a:p>
            <a:pPr marL="342900" lvl="1" indent="-342900" fontAlgn="base">
              <a:buFont typeface="Arial"/>
              <a:buChar char="•"/>
            </a:pPr>
            <a:r>
              <a:rPr lang="en-US" dirty="0" smtClean="0"/>
              <a:t>REFORMA is willing to be the lead/coordinating body</a:t>
            </a:r>
          </a:p>
          <a:p>
            <a:pPr marL="342900" lvl="1" indent="-342900" fontAlgn="base">
              <a:buFont typeface="Arial"/>
              <a:buChar char="•"/>
            </a:pPr>
            <a:r>
              <a:rPr lang="en-US" dirty="0" smtClean="0"/>
              <a:t>Grant work in the coming year can include figuring out the likely breakdown of tasks and </a:t>
            </a:r>
            <a:r>
              <a:rPr lang="en-US" smtClean="0"/>
              <a:t>overall template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45049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Contact </a:t>
            </a:r>
            <a:r>
              <a:rPr lang="en-US" dirty="0" smtClean="0"/>
              <a:t>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82000" cy="3886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Deborah </a:t>
            </a:r>
            <a:r>
              <a:rPr lang="en-US" dirty="0" smtClean="0"/>
              <a:t>Gitlitz </a:t>
            </a:r>
          </a:p>
          <a:p>
            <a:pPr marL="0" indent="0">
              <a:buNone/>
            </a:pPr>
            <a:r>
              <a:rPr lang="en-US" dirty="0" smtClean="0"/>
              <a:t>Outreach </a:t>
            </a:r>
            <a:r>
              <a:rPr lang="en-US" dirty="0"/>
              <a:t>Librarian |  </a:t>
            </a:r>
            <a:r>
              <a:rPr lang="en-US" dirty="0" err="1"/>
              <a:t>Bibliotecaria</a:t>
            </a:r>
            <a:r>
              <a:rPr lang="en-US" dirty="0"/>
              <a:t> </a:t>
            </a:r>
            <a:r>
              <a:rPr lang="en-US" dirty="0" err="1"/>
              <a:t>Comunitaria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Wilsonville Public Library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503-570-1582</a:t>
            </a:r>
          </a:p>
          <a:p>
            <a:pPr marL="0" indent="0">
              <a:buNone/>
            </a:pPr>
            <a:r>
              <a:rPr lang="en-US" dirty="0"/>
              <a:t>gitlitz@wilsonvillelibrary.org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03217" y="2748063"/>
            <a:ext cx="3499796" cy="26248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804169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(</a:t>
            </a:r>
            <a:r>
              <a:rPr lang="en-US" sz="2400" i="1" dirty="0" err="1"/>
              <a:t>Libros</a:t>
            </a:r>
            <a:r>
              <a:rPr lang="en-US" sz="2400" i="1" dirty="0"/>
              <a:t> for Oregon website coming soon!)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17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Grant: </a:t>
            </a:r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idea: to support Spanish-language collection development for participating </a:t>
            </a:r>
            <a:r>
              <a:rPr lang="en-US" dirty="0" smtClean="0"/>
              <a:t>Oregon libraries by making the resources of the Guadalajara Book Fair more accessible through cooperative book-buying. </a:t>
            </a:r>
          </a:p>
          <a:p>
            <a:pPr marL="0" indent="0">
              <a:buNone/>
            </a:pPr>
            <a:endParaRPr lang="en-US" b="0" dirty="0" smtClean="0">
              <a:effectLst/>
            </a:endParaRPr>
          </a:p>
          <a:p>
            <a:r>
              <a:rPr lang="en-US" dirty="0" smtClean="0"/>
              <a:t>The </a:t>
            </a:r>
            <a:r>
              <a:rPr lang="en-US" dirty="0"/>
              <a:t>goal: for Spanish-speaking Oregonians statewide -- especially in rural areas -- to have improved access to </a:t>
            </a:r>
            <a:r>
              <a:rPr lang="en-US" dirty="0" smtClean="0"/>
              <a:t>high quality, popular, </a:t>
            </a:r>
            <a:r>
              <a:rPr lang="en-US" dirty="0"/>
              <a:t>culturally relevant collections. </a:t>
            </a:r>
          </a:p>
        </p:txBody>
      </p:sp>
    </p:spTree>
    <p:extLst>
      <p:ext uri="{BB962C8B-B14F-4D97-AF65-F5344CB8AC3E}">
        <p14:creationId xmlns:p14="http://schemas.microsoft.com/office/powerpoint/2010/main" val="3536284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Libros</a:t>
            </a:r>
            <a:r>
              <a:rPr lang="en-US" dirty="0"/>
              <a:t> for Oregon: Three </a:t>
            </a:r>
            <a:r>
              <a:rPr lang="en-US" dirty="0" smtClean="0"/>
              <a:t>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BUYING BOOKS AT THE FIL: </a:t>
            </a:r>
          </a:p>
          <a:p>
            <a:pPr marL="400050" lvl="1" indent="0">
              <a:buNone/>
            </a:pPr>
            <a:r>
              <a:rPr lang="en-US" dirty="0"/>
              <a:t>F</a:t>
            </a:r>
            <a:r>
              <a:rPr lang="en-US" dirty="0" smtClean="0"/>
              <a:t>orm </a:t>
            </a:r>
            <a:r>
              <a:rPr lang="en-US" dirty="0"/>
              <a:t>an Oregon library book-buying cooperative (with new participants each year) to purchase materials for members at the International Book Fair (FIL) in Guadalajara</a:t>
            </a:r>
            <a:endParaRPr lang="en-US" b="0" dirty="0" smtClean="0">
              <a:effectLst/>
            </a:endParaRPr>
          </a:p>
          <a:p>
            <a:pPr marL="514350" indent="-514350">
              <a:buFont typeface="+mj-lt"/>
              <a:buAutoNum type="arabicPeriod"/>
            </a:pPr>
            <a:endParaRPr lang="en-US" b="0" dirty="0" smtClean="0">
              <a:effectLst/>
            </a:endParaRPr>
          </a:p>
          <a:p>
            <a:pPr marL="0" indent="0">
              <a:buNone/>
            </a:pPr>
            <a:r>
              <a:rPr lang="en-US" dirty="0" smtClean="0"/>
              <a:t>OUTREACH</a:t>
            </a:r>
            <a:r>
              <a:rPr lang="en-US" dirty="0"/>
              <a:t>: </a:t>
            </a:r>
            <a:endParaRPr lang="en-US" dirty="0" smtClean="0"/>
          </a:p>
          <a:p>
            <a:pPr marL="400050" lvl="1" indent="0">
              <a:buNone/>
            </a:pPr>
            <a:r>
              <a:rPr lang="en-US" dirty="0"/>
              <a:t>H</a:t>
            </a:r>
            <a:r>
              <a:rPr lang="en-US" dirty="0" smtClean="0"/>
              <a:t>elp </a:t>
            </a:r>
            <a:r>
              <a:rPr lang="en-US" dirty="0"/>
              <a:t>participating libraries to develop and implement outreach plans for connecting their enhanced collections with their Hispanic/Latino communities</a:t>
            </a:r>
            <a:endParaRPr lang="en-US" b="0" dirty="0" smtClean="0">
              <a:effectLst/>
            </a:endParaRPr>
          </a:p>
          <a:p>
            <a:pPr marL="514350" indent="-514350">
              <a:buFont typeface="+mj-lt"/>
              <a:buAutoNum type="arabicPeriod"/>
            </a:pPr>
            <a:endParaRPr lang="en-US" b="0" dirty="0" smtClean="0">
              <a:effectLst/>
            </a:endParaRPr>
          </a:p>
          <a:p>
            <a:pPr marL="0" indent="0">
              <a:buNone/>
            </a:pPr>
            <a:r>
              <a:rPr lang="en-US" dirty="0" smtClean="0"/>
              <a:t>BOOKLIST</a:t>
            </a:r>
            <a:r>
              <a:rPr lang="en-US" dirty="0"/>
              <a:t>: </a:t>
            </a:r>
            <a:endParaRPr lang="en-US" dirty="0" smtClean="0"/>
          </a:p>
          <a:p>
            <a:pPr marL="400050" lvl="1" indent="0">
              <a:buNone/>
            </a:pPr>
            <a:r>
              <a:rPr lang="en-US" dirty="0"/>
              <a:t>C</a:t>
            </a:r>
            <a:r>
              <a:rPr lang="en-US" dirty="0" smtClean="0"/>
              <a:t>reate </a:t>
            </a:r>
            <a:r>
              <a:rPr lang="en-US" dirty="0"/>
              <a:t>a “Best of FIL” booklist (annotated to show US availability) for all Oregon libraries to use in collection development. </a:t>
            </a:r>
            <a:endParaRPr lang="en-US" b="0" dirty="0" smtClean="0">
              <a:effectLst/>
            </a:endParaRPr>
          </a:p>
          <a:p>
            <a:pPr marL="0" indent="0">
              <a:buNone/>
            </a:pPr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000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(The </a:t>
            </a:r>
            <a:r>
              <a:rPr lang="en-US" dirty="0"/>
              <a:t>Grant: </a:t>
            </a:r>
            <a:r>
              <a:rPr lang="en-US" dirty="0" smtClean="0"/>
              <a:t>bonus outcome)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sz="2800" dirty="0" smtClean="0"/>
              <a:t>In Advisory Council conversations this spring, another desirable project outcome has emerged: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dirty="0" smtClean="0"/>
              <a:t>Increase future Oregon library participation in the FIL, by: </a:t>
            </a:r>
          </a:p>
          <a:p>
            <a:r>
              <a:rPr lang="en-US" dirty="0" smtClean="0"/>
              <a:t>Increasing statewide understanding </a:t>
            </a:r>
            <a:r>
              <a:rPr lang="en-US" dirty="0"/>
              <a:t>of the ALA-FIL Free Pass </a:t>
            </a:r>
            <a:r>
              <a:rPr lang="en-US" dirty="0" smtClean="0"/>
              <a:t>program; </a:t>
            </a:r>
          </a:p>
          <a:p>
            <a:r>
              <a:rPr lang="en-US" dirty="0" smtClean="0"/>
              <a:t>Supporting peer sharing about the FIL; and thereby: </a:t>
            </a:r>
          </a:p>
          <a:p>
            <a:r>
              <a:rPr lang="en-US" dirty="0" smtClean="0"/>
              <a:t>Increasing Oregon libraries’ confidence </a:t>
            </a:r>
            <a:r>
              <a:rPr lang="en-US" dirty="0"/>
              <a:t>to participate in the FIL in </a:t>
            </a:r>
            <a:r>
              <a:rPr lang="en-US" dirty="0" smtClean="0"/>
              <a:t>future.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05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30C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Planning </a:t>
            </a:r>
            <a:r>
              <a:rPr lang="en-US" dirty="0" smtClean="0"/>
              <a:t>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en-US" dirty="0" smtClean="0"/>
              <a:t>Y1: July </a:t>
            </a:r>
            <a:r>
              <a:rPr lang="en-US" dirty="0"/>
              <a:t>2016-June </a:t>
            </a:r>
            <a:r>
              <a:rPr lang="en-US" dirty="0" smtClean="0"/>
              <a:t>2017</a:t>
            </a:r>
          </a:p>
          <a:p>
            <a:pPr fontAlgn="base"/>
            <a:endParaRPr lang="en-US" dirty="0"/>
          </a:p>
          <a:p>
            <a:pPr fontAlgn="base"/>
            <a:r>
              <a:rPr lang="en-US" dirty="0" smtClean="0"/>
              <a:t>Figure out: how </a:t>
            </a:r>
            <a:r>
              <a:rPr lang="en-US" dirty="0"/>
              <a:t>will it work</a:t>
            </a:r>
            <a:r>
              <a:rPr lang="en-US" dirty="0" smtClean="0"/>
              <a:t>?</a:t>
            </a:r>
          </a:p>
          <a:p>
            <a:pPr fontAlgn="base"/>
            <a:endParaRPr lang="en-US" dirty="0"/>
          </a:p>
          <a:p>
            <a:pPr fontAlgn="base"/>
            <a:r>
              <a:rPr lang="en-US" dirty="0" smtClean="0"/>
              <a:t>Convene </a:t>
            </a:r>
            <a:r>
              <a:rPr lang="en-US" dirty="0"/>
              <a:t>Advisory </a:t>
            </a:r>
            <a:r>
              <a:rPr lang="en-US" dirty="0" smtClean="0"/>
              <a:t>Council</a:t>
            </a:r>
          </a:p>
          <a:p>
            <a:pPr fontAlgn="base"/>
            <a:endParaRPr lang="en-US" dirty="0"/>
          </a:p>
          <a:p>
            <a:pPr fontAlgn="base"/>
            <a:r>
              <a:rPr lang="en-US" dirty="0" smtClean="0"/>
              <a:t>Wilsonville </a:t>
            </a:r>
            <a:r>
              <a:rPr lang="en-US" dirty="0"/>
              <a:t>sends Deborah to Guadalajara Book </a:t>
            </a:r>
            <a:r>
              <a:rPr lang="en-US" dirty="0" smtClean="0"/>
              <a:t>Fair, November 2016 </a:t>
            </a:r>
          </a:p>
          <a:p>
            <a:pPr lvl="1" fontAlgn="base"/>
            <a:r>
              <a:rPr lang="en-US" dirty="0" smtClean="0"/>
              <a:t>Kind of a dry </a:t>
            </a:r>
            <a:r>
              <a:rPr lang="en-US" dirty="0"/>
              <a:t>run</a:t>
            </a:r>
          </a:p>
          <a:p>
            <a:pPr lvl="1" fontAlgn="base"/>
            <a:r>
              <a:rPr lang="en-US" dirty="0"/>
              <a:t>Shadow WCCLS </a:t>
            </a:r>
            <a:r>
              <a:rPr lang="en-US" dirty="0" smtClean="0"/>
              <a:t>(2</a:t>
            </a:r>
            <a:r>
              <a:rPr lang="en-US" baseline="30000" dirty="0" smtClean="0"/>
              <a:t>nd</a:t>
            </a:r>
            <a:r>
              <a:rPr lang="en-US" dirty="0" smtClean="0"/>
              <a:t> year of their cooperative experiment)</a:t>
            </a:r>
          </a:p>
          <a:p>
            <a:pPr lvl="1" fontAlgn="base"/>
            <a:endParaRPr lang="en-US" dirty="0"/>
          </a:p>
          <a:p>
            <a:pPr marL="514350" indent="-457200" fontAlgn="base"/>
            <a:r>
              <a:rPr lang="en-US" dirty="0" smtClean="0"/>
              <a:t>Y2: Implementation, </a:t>
            </a:r>
            <a:r>
              <a:rPr lang="en-US" dirty="0" err="1" smtClean="0"/>
              <a:t>ie</a:t>
            </a:r>
            <a:r>
              <a:rPr lang="en-US" dirty="0" smtClean="0"/>
              <a:t>. trial run</a:t>
            </a:r>
          </a:p>
          <a:p>
            <a:pPr marL="457200" lvl="1" indent="0" fontAlgn="base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082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5638800"/>
            <a:ext cx="6019800" cy="56673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The Guadalajara International Book Fair!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685800"/>
            <a:ext cx="6193367" cy="46450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15000"/>
            <a:ext cx="5486400" cy="4572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071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FIL: The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3429000" cy="5105400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en-US" dirty="0"/>
              <a:t>Biggest Spanish-language book fair in the </a:t>
            </a:r>
            <a:r>
              <a:rPr lang="en-US" dirty="0" smtClean="0"/>
              <a:t>world</a:t>
            </a:r>
          </a:p>
          <a:p>
            <a:pPr lvl="1" fontAlgn="base"/>
            <a:r>
              <a:rPr lang="en-US" dirty="0" smtClean="0"/>
              <a:t>2016 </a:t>
            </a:r>
            <a:r>
              <a:rPr lang="en-US" dirty="0"/>
              <a:t>was 30th </a:t>
            </a:r>
            <a:r>
              <a:rPr lang="en-US" dirty="0" smtClean="0"/>
              <a:t>anniversary</a:t>
            </a:r>
          </a:p>
          <a:p>
            <a:pPr lvl="1" fontAlgn="base"/>
            <a:r>
              <a:rPr lang="en-US" dirty="0" smtClean="0"/>
              <a:t>9 </a:t>
            </a:r>
            <a:r>
              <a:rPr lang="en-US" dirty="0"/>
              <a:t>days (and nights!) </a:t>
            </a:r>
            <a:r>
              <a:rPr lang="en-US" dirty="0" smtClean="0"/>
              <a:t>long</a:t>
            </a:r>
          </a:p>
          <a:p>
            <a:pPr marL="0" indent="0" fontAlgn="base">
              <a:buNone/>
            </a:pPr>
            <a:endParaRPr lang="en-US" dirty="0"/>
          </a:p>
          <a:p>
            <a:pPr fontAlgn="base"/>
            <a:r>
              <a:rPr lang="en-US" dirty="0"/>
              <a:t>Book professionals from all over the world</a:t>
            </a:r>
          </a:p>
          <a:p>
            <a:pPr lvl="1" fontAlgn="base"/>
            <a:r>
              <a:rPr lang="en-US" dirty="0"/>
              <a:t>Authors, literary agents, librarians, booksellers and of course publishers</a:t>
            </a:r>
          </a:p>
          <a:p>
            <a:pPr lvl="1" fontAlgn="base"/>
            <a:r>
              <a:rPr lang="en-US" dirty="0"/>
              <a:t>More than 2,042 publishing houses from 47 countries</a:t>
            </a:r>
          </a:p>
          <a:p>
            <a:pPr lvl="1" fontAlgn="base"/>
            <a:r>
              <a:rPr lang="en-US" dirty="0"/>
              <a:t>300,000+ titles </a:t>
            </a:r>
          </a:p>
          <a:p>
            <a:pPr lvl="1" fontAlgn="base"/>
            <a:r>
              <a:rPr lang="en-US" dirty="0"/>
              <a:t>1,500+ librarians from Latin America </a:t>
            </a:r>
            <a:r>
              <a:rPr lang="en-US" dirty="0" smtClean="0"/>
              <a:t>attend</a:t>
            </a:r>
          </a:p>
          <a:p>
            <a:pPr marL="457200" lvl="1" indent="0" fontAlgn="base">
              <a:buNone/>
            </a:pPr>
            <a:endParaRPr lang="en-US" dirty="0"/>
          </a:p>
          <a:p>
            <a:pPr fontAlgn="base"/>
            <a:r>
              <a:rPr lang="en-US" dirty="0"/>
              <a:t>“Over 800,821” visitors in </a:t>
            </a:r>
            <a:r>
              <a:rPr lang="en-US" dirty="0" smtClean="0"/>
              <a:t>2016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752600"/>
            <a:ext cx="5163432" cy="4159257"/>
          </a:xfrm>
        </p:spPr>
      </p:pic>
    </p:spTree>
    <p:extLst>
      <p:ext uri="{BB962C8B-B14F-4D97-AF65-F5344CB8AC3E}">
        <p14:creationId xmlns:p14="http://schemas.microsoft.com/office/powerpoint/2010/main" val="3246221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1446</Words>
  <Application>Microsoft Macintosh PowerPoint</Application>
  <PresentationFormat>On-screen Show (4:3)</PresentationFormat>
  <Paragraphs>259</Paragraphs>
  <Slides>37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Libros for Oregon: Collections Connect Communities </vt:lpstr>
      <vt:lpstr>Background: The Conversation(s)</vt:lpstr>
      <vt:lpstr>Applying for the Grant</vt:lpstr>
      <vt:lpstr>The Grant: Outline</vt:lpstr>
      <vt:lpstr>Libros for Oregon: Three Parts</vt:lpstr>
      <vt:lpstr>(The Grant: bonus outcome)</vt:lpstr>
      <vt:lpstr>The Planning Year</vt:lpstr>
      <vt:lpstr>The Guadalajara International Book Fair!</vt:lpstr>
      <vt:lpstr>FIL: The Basics</vt:lpstr>
      <vt:lpstr>FIL: The Basics</vt:lpstr>
      <vt:lpstr>Well over 800,000* visitors</vt:lpstr>
      <vt:lpstr>It’s hard to get things done during the public days!</vt:lpstr>
      <vt:lpstr>The Professional Days</vt:lpstr>
      <vt:lpstr>Working with a vendor</vt:lpstr>
      <vt:lpstr>(To be fair, no one can resist the luchadores)</vt:lpstr>
      <vt:lpstr>PowerPoint Presentation</vt:lpstr>
      <vt:lpstr>Books books books!</vt:lpstr>
      <vt:lpstr>PowerPoint Presentation</vt:lpstr>
      <vt:lpstr>PowerPoint Presentation</vt:lpstr>
      <vt:lpstr>PowerPoint Presentation</vt:lpstr>
      <vt:lpstr>Fancy Book Stacking is a Thing</vt:lpstr>
      <vt:lpstr> Surprisingly Affordable:  The ALA-FIL Free Pass Program </vt:lpstr>
      <vt:lpstr>But wait, there’s more!</vt:lpstr>
      <vt:lpstr>ALA Gala Publisher Dinner</vt:lpstr>
      <vt:lpstr>Vendor Dinner</vt:lpstr>
      <vt:lpstr>Some afternoons, publishers have parties…</vt:lpstr>
      <vt:lpstr>No kidding, though, it’s hard work</vt:lpstr>
      <vt:lpstr>Searching, sorting, stacking, unwrapping, calculating, recalculating, walking, walking, walking…</vt:lpstr>
      <vt:lpstr>Back to the grant. So, what’s the plan?</vt:lpstr>
      <vt:lpstr>Logistics: the Participants (I)</vt:lpstr>
      <vt:lpstr>Logistics: the Participants (II)</vt:lpstr>
      <vt:lpstr>What’s Next?</vt:lpstr>
      <vt:lpstr>LfO administration going forward </vt:lpstr>
      <vt:lpstr>What would administration entail?</vt:lpstr>
      <vt:lpstr>What would administration entail?</vt:lpstr>
      <vt:lpstr>What would administration entail?</vt:lpstr>
      <vt:lpstr>Contact info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Deborah</dc:creator>
  <cp:lastModifiedBy>Shirley Roberts</cp:lastModifiedBy>
  <cp:revision>37</cp:revision>
  <dcterms:created xsi:type="dcterms:W3CDTF">2017-05-31T23:45:10Z</dcterms:created>
  <dcterms:modified xsi:type="dcterms:W3CDTF">2017-06-02T17:51:19Z</dcterms:modified>
</cp:coreProperties>
</file>